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5"/>
  </p:notesMasterIdLst>
  <p:sldIdLst>
    <p:sldId id="419" r:id="rId3"/>
    <p:sldId id="256" r:id="rId4"/>
    <p:sldId id="407" r:id="rId5"/>
    <p:sldId id="409" r:id="rId6"/>
    <p:sldId id="410" r:id="rId7"/>
    <p:sldId id="411" r:id="rId8"/>
    <p:sldId id="412" r:id="rId9"/>
    <p:sldId id="415" r:id="rId10"/>
    <p:sldId id="413" r:id="rId11"/>
    <p:sldId id="414" r:id="rId12"/>
    <p:sldId id="416" r:id="rId13"/>
    <p:sldId id="417" r:id="rId14"/>
    <p:sldId id="420" r:id="rId15"/>
    <p:sldId id="408" r:id="rId16"/>
    <p:sldId id="381" r:id="rId17"/>
    <p:sldId id="382" r:id="rId18"/>
    <p:sldId id="385" r:id="rId19"/>
    <p:sldId id="386" r:id="rId20"/>
    <p:sldId id="387" r:id="rId21"/>
    <p:sldId id="388" r:id="rId22"/>
    <p:sldId id="406" r:id="rId23"/>
    <p:sldId id="389" r:id="rId24"/>
    <p:sldId id="390" r:id="rId25"/>
    <p:sldId id="391" r:id="rId26"/>
    <p:sldId id="392" r:id="rId27"/>
    <p:sldId id="393" r:id="rId28"/>
    <p:sldId id="394" r:id="rId29"/>
    <p:sldId id="395" r:id="rId30"/>
    <p:sldId id="421" r:id="rId31"/>
    <p:sldId id="423" r:id="rId32"/>
    <p:sldId id="422" r:id="rId33"/>
    <p:sldId id="400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F3D1"/>
    <a:srgbClr val="F2D8BC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33" autoAdjust="0"/>
    <p:restoredTop sz="93530" autoAdjust="0"/>
  </p:normalViewPr>
  <p:slideViewPr>
    <p:cSldViewPr>
      <p:cViewPr varScale="1">
        <p:scale>
          <a:sx n="110" d="100"/>
          <a:sy n="110" d="100"/>
        </p:scale>
        <p:origin x="432" y="-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media/image1.jpe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24.png>
</file>

<file path=ppt/media/image25.jpeg>
</file>

<file path=ppt/media/image26.jpeg>
</file>

<file path=ppt/media/image27.jpeg>
</file>

<file path=ppt/media/image28.png>
</file>

<file path=ppt/media/image29.jpeg>
</file>

<file path=ppt/media/image30.jpeg>
</file>

<file path=ppt/media/image31.jpeg>
</file>

<file path=ppt/media/image32.jpeg>
</file>

<file path=ppt/media/image33.png>
</file>

<file path=ppt/media/image34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3E860-F498-4C2D-BF82-4BB6A34F4482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4A7FC-93D4-471E-AF44-B8576D30FAFC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356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F1ACB0-3C65-F547-8B15-5A68E23AECEB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6013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DF9C9-A483-8000-FCF3-6D19336C8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1045029"/>
          </a:xfrm>
          <a:gradFill>
            <a:gsLst>
              <a:gs pos="100000">
                <a:schemeClr val="bg1"/>
              </a:gs>
              <a:gs pos="73000">
                <a:schemeClr val="bg1">
                  <a:lumMod val="95000"/>
                </a:schemeClr>
              </a:gs>
            </a:gsLst>
            <a:lin ang="5400000" scaled="1"/>
          </a:gradFill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 dirty="0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3FEE1-9FA9-43C8-0361-4A4389F5B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1282536"/>
            <a:ext cx="6858000" cy="1045029"/>
          </a:xfrm>
        </p:spPr>
        <p:txBody>
          <a:bodyPr>
            <a:normAutofit/>
          </a:bodyPr>
          <a:lstStyle>
            <a:lvl1pPr marL="0" indent="0" algn="ctr">
              <a:buNone/>
              <a:defRPr sz="33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dirty="0"/>
              <a:t>Click to edit Master subtitle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5D074-8FEB-6FD9-370A-3CE65B9BD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81D84-477D-E7C4-06DA-580D6A82C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224F6-AFB9-C22C-E5B3-CAA382A5F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891629-96AF-DE34-AF93-C8E3F5ADA180}"/>
              </a:ext>
            </a:extLst>
          </p:cNvPr>
          <p:cNvSpPr txBox="1"/>
          <p:nvPr userDrawn="1"/>
        </p:nvSpPr>
        <p:spPr>
          <a:xfrm>
            <a:off x="2686050" y="5355771"/>
            <a:ext cx="37719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100" dirty="0"/>
              <a:t>Dr James Dorey</a:t>
            </a:r>
          </a:p>
        </p:txBody>
      </p:sp>
    </p:spTree>
    <p:extLst>
      <p:ext uri="{BB962C8B-B14F-4D97-AF65-F5344CB8AC3E}">
        <p14:creationId xmlns:p14="http://schemas.microsoft.com/office/powerpoint/2010/main" val="4260186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600F-1D0E-64FA-CB94-D8DA7D417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5EDEF-C97C-77A3-A3E6-7CE10CA5D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40EE7-792A-F6C4-7493-2FE7D9F3A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E9998-974E-D8AD-81C5-4482B4232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3B6A1F-D2DE-343F-ECAD-5A9A15D68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30435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D344A-1493-3ADA-D704-D0788E40F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6E5CE-3620-C57A-21F5-4A0F78188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2F182-08AF-8BBF-2B3E-8DC91FCB3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87F78-3A7B-A6B1-6D48-000730EF8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03750-D14F-86D7-2DFA-7D7DFC8E0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5118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C98C4-98EE-A15A-1BDD-E37A7965C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1EF52-C0C5-F6A9-319F-275348884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4905D-68EB-DFC3-C2C7-5F676C049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F5BD9-1D81-EC3D-62DD-9EFFE1964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BC4DD7-C57E-F6C6-FD17-0BB82596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F92267-857E-B2E5-AD88-AB11396FB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8990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5E627-DE1F-8A6E-13D6-95D46A490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D13B15-4B1F-957D-0960-4F74078C7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5CDD3-4F3F-8252-E3D1-7EF449C9D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9CF13E-C5A3-0270-73CF-A1F37407FD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C3340F-403E-9A36-7D19-104AFBE3F6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421B93-4814-28B5-3ACC-1F500CC31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CDC5F9-0A25-61DE-CEA4-3C7CEE42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CA25C4-3352-A451-4B3C-0A074A0F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50805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DF222-FC80-AD82-4C69-6445AFE6F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03087F-C0BB-DA74-6102-C34973A03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1B2FCF-1271-3A09-41A4-F28A87527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4931C-A30F-0D87-0E41-F8AA77C75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69752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ED6194-A6A8-6D85-A927-CCCBD84A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31830-E2E4-0486-78AA-CD331D10A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CC9C7-A171-282C-A071-9CE4D28DB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16835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FE9EF-D566-E38C-C8BA-FC4429EBF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B433C-C21F-1164-0A8E-45500B339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AB22ED-679E-1AE2-75C6-A6FF613A8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B5E69-74E8-6456-2A40-E88D9CBBA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AAC898-4656-9007-2717-770B78BA3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F363A-2F33-9662-5CD8-AF0778C92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348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3B445-CF30-FFAA-3CAD-0ABD2C7F9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B581D7-FE45-31C3-8359-889F0FA48F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20484-C4B2-9053-159A-AC28BCF092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AB345-FFFB-4407-6179-B0216786B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4334C-A258-3F0C-8434-0D9658996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2953A-E046-48A7-7E5A-49452714B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57404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69427-D8D5-E26D-FAB8-6EDC56B47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989954-23B8-49ED-E59A-D57C908C8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68CB85-2C64-0E54-381F-89BAD677D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375B0-98F3-9D7F-3A90-2F42022D0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4BCF1-A4DC-9470-DE00-9C5F4358E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93316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8B2892-251A-96A8-BEA9-F24F4166B8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FFD8B7-279E-BC01-64DF-F4F382CB5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7E3AB-4FD5-3D2D-5228-272D7106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6E4D0-0083-5082-B4F3-A27A1E5F0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5CC8-AF07-A4C8-CA56-764CAEA77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61604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&amp; image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55922" y="2537640"/>
            <a:ext cx="4010526" cy="3900593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3"/>
                </a:solidFill>
              </a:defRPr>
            </a:lvl2pPr>
            <a:lvl3pPr>
              <a:defRPr sz="1200">
                <a:solidFill>
                  <a:schemeClr val="accent3"/>
                </a:solidFill>
              </a:defRPr>
            </a:lvl3pPr>
            <a:lvl4pPr>
              <a:defRPr sz="1200">
                <a:solidFill>
                  <a:schemeClr val="accent3"/>
                </a:solidFill>
              </a:defRPr>
            </a:lvl4pPr>
            <a:lvl5pPr>
              <a:defRPr sz="1200">
                <a:solidFill>
                  <a:schemeClr val="accent3"/>
                </a:solidFill>
              </a:defRPr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55921" y="457202"/>
            <a:ext cx="8160621" cy="783389"/>
          </a:xfrm>
        </p:spPr>
        <p:txBody>
          <a:bodyPr anchor="b">
            <a:normAutofit/>
          </a:bodyPr>
          <a:lstStyle>
            <a:lvl1pPr>
              <a:defRPr sz="21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55921" y="1262145"/>
            <a:ext cx="8160620" cy="781552"/>
          </a:xfrm>
        </p:spPr>
        <p:txBody>
          <a:bodyPr>
            <a:norm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0719949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4E8A4-552B-4E06-8CBF-D7F5DBFD49F6}" type="datetimeFigureOut">
              <a:rPr lang="en-AU" smtClean="0"/>
              <a:pPr/>
              <a:t>25/07/2024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8D9E0-DFDE-4DB8-973D-24A4997ED404}" type="slidenum">
              <a:rPr lang="en-AU" smtClean="0"/>
              <a:pPr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27970-D282-B9A9-602B-3A3B1C3DE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6"/>
            <a:ext cx="7886700" cy="1145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46B0AD-AD7F-1DE3-03B6-761E210C2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7D071-9066-31B8-0905-D0C7A410C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D85FED-E5C6-2640-857E-7DCFF39350D1}" type="datetimeFigureOut">
              <a:rPr lang="en-AU" smtClean="0"/>
              <a:t>25/07/2024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69345-1EDC-7506-8E6A-F698587ED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4A4FD-5724-EF9B-5F6A-49C7873D9F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762B4D-0541-7043-9EA4-25F1D3BAEAE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245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9579B9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AF90D8"/>
        </a:buClr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5DC184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F7D684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8F798D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51810B-DC30-3BB9-1C03-7900884A04F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5AFE40-84D2-8688-B940-274FAF8AE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214"/>
            <a:ext cx="9144000" cy="783772"/>
          </a:xfrm>
          <a:solidFill>
            <a:schemeClr val="tx1">
              <a:alpha val="52597"/>
            </a:schemeClr>
          </a:solidFill>
        </p:spPr>
        <p:txBody>
          <a:bodyPr>
            <a:normAutofit fontScale="90000"/>
          </a:bodyPr>
          <a:lstStyle/>
          <a:p>
            <a:r>
              <a:rPr lang="en-AU" b="1" dirty="0">
                <a:solidFill>
                  <a:schemeClr val="bg1"/>
                </a:solidFill>
              </a:rPr>
              <a:t>BIOL365: Marine and Terrestrial Ecology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886DAD-D7A2-C7B1-6D84-AD445B7417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847" y="977540"/>
            <a:ext cx="7686303" cy="534389"/>
          </a:xfrm>
          <a:prstGeom prst="roundRect">
            <a:avLst/>
          </a:prstGeom>
          <a:solidFill>
            <a:schemeClr val="bg1">
              <a:alpha val="62056"/>
            </a:schemeClr>
          </a:solidFill>
        </p:spPr>
        <p:txBody>
          <a:bodyPr>
            <a:noAutofit/>
          </a:bodyPr>
          <a:lstStyle/>
          <a:p>
            <a:r>
              <a:rPr lang="en-AU" b="1" dirty="0"/>
              <a:t>Lecture 1: Practical 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83DBAC-8D4D-001B-D417-2BE34F1BB7DD}"/>
              </a:ext>
            </a:extLst>
          </p:cNvPr>
          <p:cNvSpPr txBox="1"/>
          <p:nvPr/>
        </p:nvSpPr>
        <p:spPr>
          <a:xfrm>
            <a:off x="1547662" y="5880460"/>
            <a:ext cx="6048672" cy="459700"/>
          </a:xfrm>
          <a:prstGeom prst="roundRect">
            <a:avLst/>
          </a:prstGeom>
          <a:solidFill>
            <a:schemeClr val="bg1">
              <a:alpha val="62000"/>
            </a:schemeClr>
          </a:solidFill>
        </p:spPr>
        <p:txBody>
          <a:bodyPr wrap="square">
            <a:spAutoFit/>
          </a:bodyPr>
          <a:lstStyle/>
          <a:p>
            <a:pPr algn="ctr" defTabSz="685800"/>
            <a:r>
              <a:rPr lang="en-AU" sz="2100" b="1" dirty="0">
                <a:solidFill>
                  <a:prstClr val="black"/>
                </a:solidFill>
                <a:latin typeface="Aptos" panose="02110004020202020204"/>
              </a:rPr>
              <a:t>James Dorey, Damien </a:t>
            </a:r>
            <a:r>
              <a:rPr lang="en-AU" sz="2100" b="1" dirty="0" err="1">
                <a:solidFill>
                  <a:prstClr val="black"/>
                </a:solidFill>
                <a:latin typeface="Aptos" panose="02110004020202020204"/>
              </a:rPr>
              <a:t>Esquerré</a:t>
            </a:r>
            <a:r>
              <a:rPr lang="en-AU" sz="2100" b="1" dirty="0">
                <a:solidFill>
                  <a:prstClr val="black"/>
                </a:solidFill>
                <a:latin typeface="Aptos" panose="02110004020202020204"/>
              </a:rPr>
              <a:t>, and Phil Byrne</a:t>
            </a:r>
          </a:p>
        </p:txBody>
      </p:sp>
    </p:spTree>
    <p:extLst>
      <p:ext uri="{BB962C8B-B14F-4D97-AF65-F5344CB8AC3E}">
        <p14:creationId xmlns:p14="http://schemas.microsoft.com/office/powerpoint/2010/main" val="577447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4400" b="1" dirty="0"/>
              <a:t>What will you be doing?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171235" y="1268760"/>
            <a:ext cx="4025396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1. </a:t>
            </a:r>
            <a:r>
              <a:rPr lang="en-US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Activity:</a:t>
            </a: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Address a macroevolutionary question</a:t>
            </a:r>
          </a:p>
          <a:p>
            <a:pPr>
              <a:buFontTx/>
              <a:buChar char="-"/>
            </a:pPr>
            <a:endParaRPr lang="en-US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2. </a:t>
            </a:r>
            <a:r>
              <a:rPr lang="en-US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Aim:</a:t>
            </a: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2–3 </a:t>
            </a:r>
            <a:r>
              <a:rPr lang="en-US" sz="28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pracs</a:t>
            </a: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learning about phylogenetics in </a:t>
            </a: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</a:t>
            </a:r>
          </a:p>
          <a:p>
            <a:pPr>
              <a:buFontTx/>
              <a:buChar char="-"/>
            </a:pP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-3 </a:t>
            </a:r>
            <a:r>
              <a:rPr lang="en-AU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Assessment: </a:t>
            </a: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Apply this knowledge to your question in a Grant Proposal (20%)</a:t>
            </a:r>
            <a:endParaRPr lang="en-AU" sz="2800" dirty="0"/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7A2181-8B10-31E3-AE56-80086835320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6631" y="908720"/>
            <a:ext cx="4947369" cy="59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11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4400" b="1" dirty="0"/>
              <a:t>Grant Proposal assessment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171235" y="1268760"/>
            <a:ext cx="4025396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In two parts:</a:t>
            </a:r>
          </a:p>
          <a:p>
            <a:pPr marL="514350" indent="-514350">
              <a:buFont typeface="+mj-lt"/>
              <a:buAutoNum type="arabicPeriod"/>
            </a:pPr>
            <a:r>
              <a:rPr lang="en-AU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Preliminary phylogeny (5%)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Apply your R skills to answer a question</a:t>
            </a:r>
            <a:b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</a:b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AU" sz="28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Grant proposal (15%)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Apply your writing skills to a grant</a:t>
            </a:r>
            <a:b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</a:b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endParaRPr lang="en-AU" sz="2800" dirty="0"/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7A2181-8B10-31E3-AE56-80086835320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6631" y="908720"/>
            <a:ext cx="4947369" cy="59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089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4400" b="1" dirty="0"/>
              <a:t>Grant Proposal assessment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171235" y="1268760"/>
            <a:ext cx="402539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What is a grant proposal?</a:t>
            </a:r>
            <a:b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</a:b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Request project funds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Relevant in many fields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Requires: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Understanding priorities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Excellent writing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Evidence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Following guidelines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7A2181-8B10-31E3-AE56-80086835320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6631" y="908720"/>
            <a:ext cx="4947369" cy="59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69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4400" b="1" dirty="0"/>
              <a:t>Grant Proposal assessment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171235" y="1268760"/>
            <a:ext cx="40253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 last word on R…</a:t>
            </a:r>
            <a:b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</a:br>
            <a:endParaRPr lang="en-AU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 don’t expect mastery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Errors are totally fine (we want to help you deal with them)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Not just phylogenetics or data manipulation — you are learning a language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It’s a tool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7A2181-8B10-31E3-AE56-80086835320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81" r="22281"/>
          <a:stretch/>
        </p:blipFill>
        <p:spPr>
          <a:xfrm flipH="1">
            <a:off x="4196631" y="908718"/>
            <a:ext cx="4947369" cy="59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755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Conservation Behaviour module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7B3F1-A27B-EC86-CD6B-A1A7DFA16C77}"/>
              </a:ext>
            </a:extLst>
          </p:cNvPr>
          <p:cNvSpPr txBox="1"/>
          <p:nvPr/>
        </p:nvSpPr>
        <p:spPr>
          <a:xfrm>
            <a:off x="155575" y="1700808"/>
            <a:ext cx="489105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Four-week module.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 Tied to an assessment task.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You will present an elevator pitch to the class (5 minute talk).</a:t>
            </a:r>
          </a:p>
          <a:p>
            <a:pPr>
              <a:buFontTx/>
              <a:buChar char="-"/>
            </a:pPr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Worth 20%.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303968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What is Conservation Behaviour?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251520" y="1412776"/>
            <a:ext cx="396044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800" b="1" i="1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Conservation behavior </a:t>
            </a:r>
            <a:r>
              <a:rPr lang="en-US" sz="28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is a relatively new interdisciplinary field. </a:t>
            </a:r>
          </a:p>
          <a:p>
            <a:pPr>
              <a:buFontTx/>
              <a:buChar char="-"/>
            </a:pPr>
            <a:endParaRPr lang="en-US" sz="28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8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</a:t>
            </a:r>
            <a:r>
              <a:rPr lang="en-US" sz="28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imed at investigating how proximate and ultimate aspects of animal behavior can be of value in preventing the loss of biodiversity. </a:t>
            </a:r>
            <a:r>
              <a:rPr lang="en-AU" sz="2800" dirty="0">
                <a:latin typeface="+mj-lt"/>
              </a:rPr>
              <a:t>  </a:t>
            </a:r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EEA3D4-C3F1-3A1B-944D-99DD791ACAF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55976" y="1052736"/>
            <a:ext cx="4028615" cy="544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681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Conservation Behaviour Framework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0" y="1196752"/>
            <a:ext cx="3563888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</a:rPr>
              <a:t>The conservation behavior framework is composed of 3 basic interrelated conservation </a:t>
            </a:r>
            <a:r>
              <a:rPr lang="en-US" sz="2400" b="0" i="0" u="sng" dirty="0">
                <a:solidFill>
                  <a:srgbClr val="111111"/>
                </a:solidFill>
                <a:effectLst/>
                <a:highlight>
                  <a:srgbClr val="FFFFFF"/>
                </a:highlight>
              </a:rPr>
              <a:t>themes </a:t>
            </a:r>
          </a:p>
          <a:p>
            <a:pPr>
              <a:buFontTx/>
              <a:buChar char="-"/>
            </a:pPr>
            <a:endParaRPr lang="en-US" sz="2400" dirty="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>
              <a:buFontTx/>
              <a:buChar char="-"/>
            </a:pPr>
            <a:r>
              <a:rPr lang="en-US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</a:rPr>
              <a:t>The black arrows represent interactions between the conservation themes.</a:t>
            </a:r>
          </a:p>
          <a:p>
            <a:pPr>
              <a:buFontTx/>
              <a:buChar char="-"/>
            </a:pPr>
            <a:endParaRPr lang="en-US" sz="2400" dirty="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>
              <a:buFontTx/>
              <a:buChar char="-"/>
            </a:pPr>
            <a:r>
              <a:rPr lang="en-US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</a:rPr>
              <a:t> Gray arrows represent the pathways that connect each theme to the behavioral domains.</a:t>
            </a:r>
            <a:r>
              <a:rPr lang="en-AU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</a:rPr>
              <a:t> </a:t>
            </a:r>
            <a:endParaRPr lang="en-AU" sz="24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CBB3A6-CAA5-301B-D8C6-0D6019337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1520788"/>
            <a:ext cx="5672308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354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Theme 1. Behaviour Based management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0" y="576974"/>
            <a:ext cx="442798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Concept: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Manipulate environments to control </a:t>
            </a:r>
            <a:r>
              <a:rPr lang="en-US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behaviour</a:t>
            </a: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Example: </a:t>
            </a:r>
            <a:r>
              <a:rPr lang="en-US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Predatory </a:t>
            </a:r>
            <a:r>
              <a:rPr lang="en-US" sz="2000" u="sng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behaviour</a:t>
            </a:r>
            <a:r>
              <a:rPr lang="en-US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in NZ mammals and shorebirds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Use of aversive stimuli (unpleasant stimuli) to condition predators </a:t>
            </a:r>
          </a:p>
          <a:p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Approach: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Infuse Vaseline with bird </a:t>
            </a:r>
            <a:r>
              <a:rPr lang="en-US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odour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at nest sites 5 weeks before birds arrived and 8 weeks after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Teaches predators to ignore scent as a reliable indicator of food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Outcome: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Chick production increased 1.7 fold at </a:t>
            </a:r>
            <a:r>
              <a:rPr lang="en-US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odour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treated sites</a:t>
            </a:r>
          </a:p>
          <a:p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E30A18-9024-9C68-66EF-9F4938FBF0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75707" y="1484784"/>
            <a:ext cx="4968293" cy="3960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829A91-2895-0E9D-C1F4-828F9A02B60E}"/>
              </a:ext>
            </a:extLst>
          </p:cNvPr>
          <p:cNvSpPr txBox="1"/>
          <p:nvPr/>
        </p:nvSpPr>
        <p:spPr>
          <a:xfrm>
            <a:off x="4308632" y="6050193"/>
            <a:ext cx="4702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Tx/>
              <a:buChar char="-"/>
            </a:pP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</a:rPr>
              <a:t>REF:  Grant et al (2021). "Misinformation tactics protect rare birds from </a:t>
            </a:r>
          </a:p>
          <a:p>
            <a:pPr>
              <a:buFontTx/>
              <a:buChar char="-"/>
            </a:pP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</a:rPr>
              <a:t>problem predators." </a:t>
            </a:r>
            <a:r>
              <a:rPr lang="en-AU" sz="12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</a:rPr>
              <a:t>Science Advances</a:t>
            </a: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</a:rPr>
              <a:t> 7, no. 11 (2021):  </a:t>
            </a:r>
            <a:endParaRPr lang="en-AU" sz="1200" dirty="0"/>
          </a:p>
        </p:txBody>
      </p:sp>
    </p:spTree>
    <p:extLst>
      <p:ext uri="{BB962C8B-B14F-4D97-AF65-F5344CB8AC3E}">
        <p14:creationId xmlns:p14="http://schemas.microsoft.com/office/powerpoint/2010/main" val="3328380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346356"/>
            <a:ext cx="9144000" cy="1200329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Theme 2. Anthropogenic impacts on animal behaviour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21608" y="930586"/>
            <a:ext cx="396044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Concept: </a:t>
            </a:r>
            <a:r>
              <a:rPr lang="en-US" sz="2000" b="0" i="0" dirty="0" err="1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Behavioural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plasticity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causes fitness problems.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Example: </a:t>
            </a:r>
            <a:r>
              <a:rPr lang="en-AU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Foraging behaviour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in Sulphur-crested cockatoos.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Birds learning from each other to open lids.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Cultural transmission of knowledge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Before 2018, bin opening only observed in 3 Sydney suburbs.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Now spread to 44 suburbs.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Problem: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Sub optimal nutrition compromising  bird health.</a:t>
            </a:r>
            <a:endParaRPr lang="en-AU" sz="2000" dirty="0">
              <a:latin typeface="+mj-lt"/>
            </a:endParaRPr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1026" name="Picture 2" descr="A group of sulphur-crested cockatoos wait for one of them to pry open a bin before sharing in the spoils.">
            <a:extLst>
              <a:ext uri="{FF2B5EF4-FFF2-40B4-BE49-F238E27FC236}">
                <a16:creationId xmlns:a16="http://schemas.microsoft.com/office/drawing/2014/main" id="{68813CE3-6D33-4220-1DED-16A5B9098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37864" y="3734748"/>
            <a:ext cx="45720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earchers found the birds seem to differentiate between red-lidded general waste bins and yellow-lidded recycling bins.">
            <a:extLst>
              <a:ext uri="{FF2B5EF4-FFF2-40B4-BE49-F238E27FC236}">
                <a16:creationId xmlns:a16="http://schemas.microsoft.com/office/drawing/2014/main" id="{7A51FAA9-2181-C05B-4380-CC7D519D1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37864" y="860053"/>
            <a:ext cx="45720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3766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Theme 3. Behavioural indicators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39599" y="1052736"/>
            <a:ext cx="396044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Concept: 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monitoring </a:t>
            </a:r>
            <a:r>
              <a:rPr lang="en-US" sz="2000" b="0" i="0" dirty="0" err="1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behaviour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can indicate success of a conservation action.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Example: </a:t>
            </a:r>
            <a:r>
              <a:rPr lang="en-US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Black Rhino re-introduction in Zimbabwe.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b="0" i="0" dirty="0">
                <a:solidFill>
                  <a:srgbClr val="1F1F1F"/>
                </a:solidFill>
                <a:effectLst/>
                <a:latin typeface="+mj-lt"/>
              </a:rPr>
              <a:t>Rhinos showed progressive and consistent changes in movement patterns and habitat selection.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F1F1F"/>
              </a:solidFill>
              <a:latin typeface="+mj-lt"/>
            </a:endParaRPr>
          </a:p>
          <a:p>
            <a:pPr>
              <a:buFontTx/>
              <a:buChar char="-"/>
            </a:pPr>
            <a:r>
              <a:rPr lang="en-US" sz="2000" b="0" i="0" dirty="0">
                <a:solidFill>
                  <a:srgbClr val="1F1F1F"/>
                </a:solidFill>
                <a:effectLst/>
                <a:latin typeface="+mj-lt"/>
              </a:rPr>
              <a:t> </a:t>
            </a:r>
            <a:r>
              <a:rPr lang="en-US" sz="2000" dirty="0">
                <a:solidFill>
                  <a:srgbClr val="1F1F1F"/>
                </a:solidFill>
                <a:latin typeface="+mj-lt"/>
              </a:rPr>
              <a:t>S</a:t>
            </a:r>
            <a:r>
              <a:rPr lang="en-US" sz="2000" b="0" i="0" dirty="0">
                <a:solidFill>
                  <a:srgbClr val="1F1F1F"/>
                </a:solidFill>
                <a:effectLst/>
                <a:latin typeface="+mj-lt"/>
              </a:rPr>
              <a:t>hifted from large-scale movements during the early stages of release to smaller-scale movements after home ranges were established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dirty="0">
                <a:latin typeface="+mj-lt"/>
              </a:rPr>
              <a:t> </a:t>
            </a:r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654741-EA05-961D-0947-735B1147265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4116" y="1556792"/>
            <a:ext cx="4896036" cy="32640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02E3AD-8F0D-6847-A5AF-B3607427AF2B}"/>
              </a:ext>
            </a:extLst>
          </p:cNvPr>
          <p:cNvSpPr txBox="1"/>
          <p:nvPr/>
        </p:nvSpPr>
        <p:spPr>
          <a:xfrm>
            <a:off x="5043962" y="5589240"/>
            <a:ext cx="3096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1200" dirty="0">
                <a:latin typeface="+mj-lt"/>
              </a:rPr>
              <a:t>REF: </a:t>
            </a:r>
            <a:r>
              <a:rPr lang="en-AU" sz="12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Wielgus</a:t>
            </a: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, et al (2023). "Bringing the Black rhino back: Key factors for reintroduction success." </a:t>
            </a:r>
            <a:r>
              <a:rPr lang="en-AU" sz="12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Global Ecology and Conservation</a:t>
            </a:r>
            <a:r>
              <a:rPr lang="en-AU" sz="12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+mj-lt"/>
              </a:rPr>
              <a:t> 48 (2023): e02756.</a:t>
            </a:r>
            <a:endParaRPr lang="en-AU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4807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Welcome to the BIOL365/971  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EAF8FB-3710-94CF-6BCD-95D9CF751613}"/>
              </a:ext>
            </a:extLst>
          </p:cNvPr>
          <p:cNvSpPr txBox="1"/>
          <p:nvPr/>
        </p:nvSpPr>
        <p:spPr>
          <a:xfrm>
            <a:off x="244351" y="1053182"/>
            <a:ext cx="8655298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pPr algn="l"/>
            <a:r>
              <a:rPr lang="en-AU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Prac</a:t>
            </a:r>
            <a:r>
              <a:rPr lang="en-AU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schedule</a:t>
            </a:r>
          </a:p>
          <a:p>
            <a:pPr algn="l"/>
            <a:endParaRPr lang="en-AU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1 - 22 Jul 2024 Introduction to the practical schedule of learning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2 - 29 Jul 2024 Phylogenetic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3 - 05 Aug 2024 Phylogenetic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4 - 12 Aug 2024 Phylogenetic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5 - 19 Aug 2024 Phylogenetic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6 - 26 Aug 2024 Conservation Behaviour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7 - 02 Sep 2024 Quiz 1 (covering lectures 1–13). Conservation Behaviour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8 - 09 Sep 2024 Conservation Behaviour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9 - 16 Sep 2024 Conservation Behaviour module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10 - 23 Sep 2024 Conservation Behaviour module — Elevator pitch  </a:t>
            </a:r>
          </a:p>
          <a:p>
            <a:pPr algn="l"/>
            <a:endParaRPr lang="en-AU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30 Sep 2024 Mid-Session Recess</a:t>
            </a:r>
          </a:p>
          <a:p>
            <a:pPr algn="l"/>
            <a:endParaRPr lang="en-AU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11 - 07 Oct 2024 Seminar delivery (group 1)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12 - 14 Oct 2024 Seminar delivery (group 2)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Week 13 - 21 Oct 2024 Quiz 2 (covering lectures 14–26)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  <a:p>
            <a:pPr algn="l"/>
            <a:r>
              <a:rPr lang="en-A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346356"/>
            <a:ext cx="9144000" cy="1200329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Conservation behaviour valuable for resolving Human-wildlife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68971" y="1027349"/>
            <a:ext cx="360040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Human-wildlife conflict: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when encounters between humans and wildlife lead to negative impacts. 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Conservation </a:t>
            </a:r>
            <a:r>
              <a:rPr lang="en-US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behaviour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provides a potential solution to many conflicts.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- </a:t>
            </a:r>
            <a:r>
              <a:rPr lang="en-AU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Example: 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Olfactory control of elephant movement behaviour and crop damage in Kenya using repulsive odour from local ingredients.</a:t>
            </a:r>
          </a:p>
          <a:p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 Elephants have 2000 olfactory receptors (5 x humans)</a:t>
            </a:r>
            <a:r>
              <a:rPr lang="en-AU" sz="2000" dirty="0">
                <a:latin typeface="+mj-lt"/>
              </a:rPr>
              <a:t> </a:t>
            </a:r>
          </a:p>
          <a:p>
            <a:pPr>
              <a:buFontTx/>
              <a:buChar char="-"/>
            </a:pPr>
            <a:endParaRPr lang="en-AU" sz="2000" dirty="0"/>
          </a:p>
        </p:txBody>
      </p:sp>
      <p:sp>
        <p:nvSpPr>
          <p:cNvPr id="2" name="AutoShape 2" descr="Man-Animal Conflict - Biggest Challenge Before Mankind - The Pamphlet">
            <a:extLst>
              <a:ext uri="{FF2B5EF4-FFF2-40B4-BE49-F238E27FC236}">
                <a16:creationId xmlns:a16="http://schemas.microsoft.com/office/drawing/2014/main" id="{E5403E72-AB29-3333-D616-E396865764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D6F73761-D847-93B5-8303-0EE14E772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67944" y="1101890"/>
            <a:ext cx="4800480" cy="2700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6B16D4F0-5921-5E09-8483-98E93DCEE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55976" y="380216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07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A global example of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68970" y="1027349"/>
            <a:ext cx="4214997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US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Encounters with dangerous species</a:t>
            </a:r>
          </a:p>
          <a:p>
            <a:pPr marL="342900" indent="-342900"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4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Example: </a:t>
            </a:r>
            <a:r>
              <a:rPr lang="en-AU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Shark deterrents</a:t>
            </a:r>
          </a:p>
          <a:p>
            <a:pPr marL="342900" indent="-342900"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Sharks use electric signals in communication and prey detection</a:t>
            </a:r>
          </a:p>
          <a:p>
            <a:pPr marL="342900" indent="-342900"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Research into electromagnetic shields used by ocean users</a:t>
            </a:r>
          </a:p>
          <a:p>
            <a:pPr marL="342900" indent="-342900">
              <a:buFontTx/>
              <a:buChar char="-"/>
            </a:pPr>
            <a:endParaRPr lang="en-AU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sp>
        <p:nvSpPr>
          <p:cNvPr id="2" name="AutoShape 2" descr="Man-Animal Conflict - Biggest Challenge Before Mankind - The Pamphlet">
            <a:extLst>
              <a:ext uri="{FF2B5EF4-FFF2-40B4-BE49-F238E27FC236}">
                <a16:creationId xmlns:a16="http://schemas.microsoft.com/office/drawing/2014/main" id="{E5403E72-AB29-3333-D616-E396865764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283193-8F0F-144A-9E60-73557DFBE9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9600" y="1027349"/>
            <a:ext cx="4474789" cy="33146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4B0082-3E82-8D38-0A70-E75885C7AF0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4088" y="4515383"/>
            <a:ext cx="2276872" cy="22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983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Some examples of local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9547" y="1347348"/>
            <a:ext cx="396044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4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1. Magpie aggression</a:t>
            </a:r>
          </a:p>
          <a:p>
            <a:pPr>
              <a:buFontTx/>
              <a:buChar char="-"/>
            </a:pPr>
            <a:endParaRPr lang="en-US" sz="24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Magpies become aggressive during nesting season</a:t>
            </a:r>
          </a:p>
          <a:p>
            <a:pPr>
              <a:buFontTx/>
              <a:buChar char="-"/>
            </a:pPr>
            <a:endParaRPr lang="en-US" sz="24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4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Problem: </a:t>
            </a:r>
            <a:r>
              <a:rPr lang="en-AU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attack people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4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Outcome: </a:t>
            </a: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People killing magpies (biodiversity loss issue)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Cable tie deterrent makes no difference to incidence of attack</a:t>
            </a:r>
            <a:endParaRPr lang="en-AU" sz="2400" dirty="0">
              <a:latin typeface="+mj-lt"/>
            </a:endParaRPr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3074" name="Picture 2" descr="Nation Warned Of Increase In Videos Of Magpies Swooping People This Spring  — The Betoota Advocate">
            <a:extLst>
              <a:ext uri="{FF2B5EF4-FFF2-40B4-BE49-F238E27FC236}">
                <a16:creationId xmlns:a16="http://schemas.microsoft.com/office/drawing/2014/main" id="{7B57FE08-A2CB-84DF-12D2-E27C9E06D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67944" y="801671"/>
            <a:ext cx="4572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5487878-E082-9EA2-6E58-7F6710CBA0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27984" y="3887930"/>
            <a:ext cx="3851920" cy="216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481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Some examples of local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467544" y="1556792"/>
            <a:ext cx="396044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4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2. Feral deer aggression</a:t>
            </a:r>
          </a:p>
          <a:p>
            <a:pPr>
              <a:buFontTx/>
              <a:buChar char="-"/>
            </a:pPr>
            <a:endParaRPr lang="en-US" sz="24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During breeding season males become aggressive</a:t>
            </a:r>
          </a:p>
          <a:p>
            <a:pPr>
              <a:buFontTx/>
              <a:buChar char="-"/>
            </a:pPr>
            <a:endParaRPr lang="en-US" sz="24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4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Problem: </a:t>
            </a:r>
            <a:r>
              <a:rPr lang="en-US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damage property</a:t>
            </a:r>
          </a:p>
          <a:p>
            <a:pPr>
              <a:buFontTx/>
              <a:buChar char="-"/>
            </a:pPr>
            <a:endParaRPr lang="en-US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4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Outcome</a:t>
            </a: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: People killing deer (animal ethics issue)</a:t>
            </a:r>
            <a:endParaRPr lang="en-AU" sz="2400" dirty="0">
              <a:latin typeface="+mj-lt"/>
            </a:endParaRPr>
          </a:p>
          <a:p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AU" sz="2000" dirty="0">
              <a:latin typeface="+mj-lt"/>
            </a:endParaRPr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96BBC0-E0F1-64BB-FEE5-3B4C6972F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561" y="1412776"/>
            <a:ext cx="3660229" cy="488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21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Some examples of local conflict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07504" y="1196752"/>
            <a:ext cx="396044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3. Flying foxes</a:t>
            </a: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US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Communal roosting </a:t>
            </a:r>
            <a:r>
              <a:rPr lang="en-US" sz="2000" u="sng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beahviour</a:t>
            </a:r>
            <a:r>
              <a:rPr lang="en-US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. </a:t>
            </a: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Roost in large camps (up to 60, 000 bats)</a:t>
            </a:r>
          </a:p>
          <a:p>
            <a:pPr>
              <a:buFontTx/>
              <a:buChar char="-"/>
            </a:pPr>
            <a:endParaRPr lang="en-US" sz="2000" b="0" i="0" dirty="0">
              <a:solidFill>
                <a:srgbClr val="111111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Problem: </a:t>
            </a:r>
            <a:r>
              <a:rPr lang="en-AU" sz="200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Nuisance species. </a:t>
            </a:r>
            <a:r>
              <a:rPr lang="en-US" sz="200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Noise and smell disturbs residents</a:t>
            </a: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US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Outcome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: People killing bats (biodiversity issue)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Bats are an important pollinator species</a:t>
            </a:r>
            <a:r>
              <a:rPr lang="en-AU" sz="2000" dirty="0">
                <a:latin typeface="+mj-lt"/>
              </a:rPr>
              <a:t> </a:t>
            </a:r>
          </a:p>
          <a:p>
            <a:pPr>
              <a:buFontTx/>
              <a:buChar char="-"/>
            </a:pPr>
            <a:endParaRPr lang="en-AU" sz="2000" dirty="0"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latin typeface="+mj-lt"/>
              </a:rPr>
              <a:t>Councils using scare guns, smoke machines and sprinklers</a:t>
            </a:r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5B0CE8-7413-7CE2-AD83-8DF77E3703E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08078" y="1412776"/>
            <a:ext cx="4898320" cy="21617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8410F0-063E-BD15-DA56-59A4CD02EB1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9992" y="3717032"/>
            <a:ext cx="4067942" cy="271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213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What will you be doing?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251520" y="1375838"/>
            <a:ext cx="396044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1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.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Activity: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Spend 1-2 </a:t>
            </a:r>
            <a:r>
              <a:rPr lang="en-AU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prac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classes wandering the campus, botanic gardens or local green space.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2.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Aim: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to observe interactions between humans and wildlife and document a human-wildlife conflict.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-3 </a:t>
            </a: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Assessment: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Present a 5 minute ‘Elevator pitch’ to the class where you draw on </a:t>
            </a:r>
            <a:r>
              <a:rPr lang="en-AU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principles of evolution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and </a:t>
            </a:r>
            <a:r>
              <a:rPr lang="en-AU" sz="2000" u="sng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behavioural ecology </a:t>
            </a: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to pitch a ‘solution focussed project’ to a funding body (e.g. Wollongong City Council, UOW).</a:t>
            </a: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6FE22F-ED8C-6BA6-FB19-86DBBACA288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62917" y="701145"/>
            <a:ext cx="3960440" cy="30291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438A76-C442-16BA-7A86-B4B192A7561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8024" y="3854500"/>
            <a:ext cx="3254243" cy="278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501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What is an elevator pitch ?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79512" y="908444"/>
            <a:ext cx="4536504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4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 elevator pitch is a brief and succinct speech to outline your background, or your idea for a project, with the goal of drawing someone into a collaborative relationship.</a:t>
            </a:r>
          </a:p>
          <a:p>
            <a:pPr>
              <a:buFontTx/>
              <a:buChar char="-"/>
            </a:pPr>
            <a:endParaRPr lang="en-AU" sz="2400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en-AU" sz="24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It should be delivered in </a:t>
            </a:r>
            <a:r>
              <a:rPr lang="en-AU" sz="2400" u="sng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5 minutes</a:t>
            </a:r>
            <a:r>
              <a:rPr lang="en-AU" sz="24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or less.</a:t>
            </a:r>
          </a:p>
          <a:p>
            <a:pPr>
              <a:buFontTx/>
              <a:buChar char="-"/>
            </a:pPr>
            <a:endParaRPr lang="en-AU" sz="2400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r>
              <a:rPr lang="en-AU" sz="24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breakdown of the components of the pitch and a marking guide are provided in Moodle.</a:t>
            </a:r>
            <a:endParaRPr lang="en-AU" sz="2400" dirty="0">
              <a:latin typeface="+mj-lt"/>
            </a:endParaRPr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7EE64D-FA0A-8907-9400-84C31395BBB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5204" y="1227197"/>
            <a:ext cx="42862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603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What will we do in each </a:t>
            </a:r>
            <a:r>
              <a:rPr lang="en-AU" sz="3600" b="1" dirty="0" err="1"/>
              <a:t>prac</a:t>
            </a:r>
            <a:r>
              <a:rPr lang="en-AU" sz="3600" b="1" dirty="0"/>
              <a:t> class?</a:t>
            </a: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DFB18B-4374-9BFE-D4DD-46E244F87D02}"/>
              </a:ext>
            </a:extLst>
          </p:cNvPr>
          <p:cNvSpPr txBox="1"/>
          <p:nvPr/>
        </p:nvSpPr>
        <p:spPr>
          <a:xfrm>
            <a:off x="467544" y="1196752"/>
            <a:ext cx="6624736" cy="530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Week 6: </a:t>
            </a:r>
            <a:r>
              <a:rPr lang="en-AU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Introduction to the </a:t>
            </a:r>
            <a:r>
              <a:rPr lang="en-AU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prac</a:t>
            </a:r>
            <a:r>
              <a:rPr lang="en-AU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and overview of the assessment and marking guide. Brainstorming session with Phil and peers. Risk assessments.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AU" sz="2000" b="1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Week 8: </a:t>
            </a:r>
            <a:r>
              <a:rPr lang="en-AU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Field work. Observation of a conflict. Take time to walk around campus, botanic gardens, beach or any local greenspace. Opportunity to meet in class to discuss ideas with Phil.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AU" sz="2000" b="1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Week 9: </a:t>
            </a:r>
            <a:r>
              <a:rPr lang="en-AU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Fieldwork and/or </a:t>
            </a:r>
            <a:r>
              <a:rPr lang="en-AU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AU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pportunity to meet in class to discuss observations with Phil. Opportunity to work on the elevator pitch in class.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AU" sz="2000" b="1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Week 10: </a:t>
            </a:r>
            <a:r>
              <a:rPr lang="en-AU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Presentation of the elevator pitch to the class.</a:t>
            </a:r>
          </a:p>
        </p:txBody>
      </p:sp>
    </p:spTree>
    <p:extLst>
      <p:ext uri="{BB962C8B-B14F-4D97-AF65-F5344CB8AC3E}">
        <p14:creationId xmlns:p14="http://schemas.microsoft.com/office/powerpoint/2010/main" val="30274058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Seminars in weeks 11 and 12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43825" y="920621"/>
            <a:ext cx="454208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Seminars on hot topics in ecology and evolution</a:t>
            </a: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 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0" i="0" dirty="0">
                <a:solidFill>
                  <a:srgbClr val="111111"/>
                </a:solidFill>
                <a:effectLst/>
                <a:highlight>
                  <a:srgbClr val="FFFFFF"/>
                </a:highlight>
                <a:latin typeface="+mj-lt"/>
              </a:rPr>
              <a:t>10 minute talk worth 20% 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Half the class present in week 11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Half the class present in week 12</a:t>
            </a:r>
          </a:p>
          <a:p>
            <a:pPr>
              <a:buFontTx/>
              <a:buChar char="-"/>
            </a:pPr>
            <a:endParaRPr lang="en-AU" sz="2000" b="1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 marL="342900" indent="-342900"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Topics are on </a:t>
            </a:r>
            <a:r>
              <a:rPr lang="en-AU" sz="20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moodle</a:t>
            </a: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 Read the description and put your name next to a topic in today’s class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If you want, you can come up with your own topic</a:t>
            </a:r>
            <a:endParaRPr lang="en-AU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C9B708-1409-E0CA-30A0-8680E3E473F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0" y="1556792"/>
            <a:ext cx="4443712" cy="274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862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Attendance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43825" y="920621"/>
            <a:ext cx="45420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0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4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Lectures: </a:t>
            </a: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Not compulsory (but you stand to benefit by attending)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400" b="1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Pracs</a:t>
            </a:r>
            <a:r>
              <a:rPr lang="en-AU" sz="24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: </a:t>
            </a: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Compulsory.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AC: if you can’t make a </a:t>
            </a:r>
            <a:r>
              <a:rPr lang="en-AU" sz="2400" dirty="0" err="1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prac</a:t>
            </a: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you must submit an AC.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latin typeface="+mj-lt"/>
              </a:rPr>
              <a:t> Evidence is needed to support your AC.</a:t>
            </a:r>
          </a:p>
        </p:txBody>
      </p:sp>
    </p:spTree>
    <p:extLst>
      <p:ext uri="{BB962C8B-B14F-4D97-AF65-F5344CB8AC3E}">
        <p14:creationId xmlns:p14="http://schemas.microsoft.com/office/powerpoint/2010/main" val="3387309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Phylogenetics module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7B3F1-A27B-EC86-CD6B-A1A7DFA16C77}"/>
              </a:ext>
            </a:extLst>
          </p:cNvPr>
          <p:cNvSpPr txBox="1"/>
          <p:nvPr/>
        </p:nvSpPr>
        <p:spPr>
          <a:xfrm>
            <a:off x="971600" y="1772816"/>
            <a:ext cx="489105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Four-week module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 Tied to an assessment task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You will present grant proposal (phylogeny + 1,200 words)</a:t>
            </a:r>
          </a:p>
          <a:p>
            <a:endParaRPr lang="en-AU" sz="2800" dirty="0"/>
          </a:p>
          <a:p>
            <a:pPr>
              <a:buFontTx/>
              <a:buChar char="-"/>
            </a:pPr>
            <a:r>
              <a:rPr lang="en-AU" sz="2800" dirty="0"/>
              <a:t>Worth 20%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4770079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12333" y="0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Reasonable adjustments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79512" y="1268760"/>
            <a:ext cx="454208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Some students have RAs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Please make yourselves known to James and myself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We will work closely with you to help you succeed</a:t>
            </a:r>
          </a:p>
          <a:p>
            <a:pPr>
              <a:buFontTx/>
              <a:buChar char="-"/>
            </a:pPr>
            <a:endParaRPr lang="en-AU" sz="20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0790763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Communication during session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43825" y="920621"/>
            <a:ext cx="644439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</a:t>
            </a: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Communication will be made via SOLS message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Please check messages regularly (every day)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pPr>
              <a:buFontTx/>
              <a:buChar char="-"/>
            </a:pP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 If you have specific questions, you can email James and/or myself.</a:t>
            </a:r>
          </a:p>
          <a:p>
            <a:pPr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 Please do your best to avoid sending emails after 5pm on a Friday or over the weekends.</a:t>
            </a:r>
          </a:p>
          <a:p>
            <a:pPr marL="342900" indent="-342900">
              <a:buFontTx/>
              <a:buChar char="-"/>
            </a:pPr>
            <a:endParaRPr lang="en-AU" sz="2400" dirty="0">
              <a:solidFill>
                <a:srgbClr val="111111"/>
              </a:solidFill>
              <a:highlight>
                <a:srgbClr val="FFFFFF"/>
              </a:highlight>
              <a:latin typeface="+mj-lt"/>
            </a:endParaRPr>
          </a:p>
          <a:p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- If you haven’t received a reply within </a:t>
            </a:r>
            <a:r>
              <a:rPr lang="en-AU" sz="2400" b="1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2 working days</a:t>
            </a:r>
            <a:r>
              <a:rPr lang="en-AU" sz="2400" dirty="0">
                <a:solidFill>
                  <a:srgbClr val="111111"/>
                </a:solidFill>
                <a:highlight>
                  <a:srgbClr val="FFFFFF"/>
                </a:highlight>
                <a:latin typeface="+mj-lt"/>
              </a:rPr>
              <a:t>, please send a follow up email, forwarding the original email.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41163693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69357"/>
            <a:ext cx="9144000" cy="646331"/>
          </a:xfrm>
          <a:prstGeom prst="rect">
            <a:avLst/>
          </a:prstGeom>
          <a:solidFill>
            <a:srgbClr val="00B050"/>
          </a:solidFill>
        </p:spPr>
        <p:txBody>
          <a:bodyPr wrap="square">
            <a:spAutoFit/>
          </a:bodyPr>
          <a:lstStyle/>
          <a:p>
            <a:r>
              <a:rPr lang="en-AU" sz="3600" b="1" dirty="0"/>
              <a:t>Questions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91C667-AFF0-4848-4C28-5F28990C5AAF}"/>
              </a:ext>
            </a:extLst>
          </p:cNvPr>
          <p:cNvSpPr txBox="1"/>
          <p:nvPr/>
        </p:nvSpPr>
        <p:spPr>
          <a:xfrm>
            <a:off x="107504" y="1196752"/>
            <a:ext cx="396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2000" dirty="0">
              <a:latin typeface="+mj-lt"/>
            </a:endParaRPr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3730304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What </a:t>
            </a:r>
            <a:r>
              <a:rPr lang="en-AU" sz="4400" dirty="0">
                <a:latin typeface="+mj-lt"/>
                <a:ea typeface="+mj-ea"/>
                <a:cs typeface="+mj-cs"/>
              </a:rPr>
              <a:t>are phylogenies?</a:t>
            </a:r>
            <a:endParaRPr kumimoji="0" lang="en-AU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7B3F1-A27B-EC86-CD6B-A1A7DFA16C77}"/>
              </a:ext>
            </a:extLst>
          </p:cNvPr>
          <p:cNvSpPr txBox="1"/>
          <p:nvPr/>
        </p:nvSpPr>
        <p:spPr>
          <a:xfrm>
            <a:off x="971600" y="1772816"/>
            <a:ext cx="540060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Phylogenies are a representation of [possible] evolutionary patterns</a:t>
            </a:r>
          </a:p>
          <a:p>
            <a:pPr lvl="1">
              <a:buFontTx/>
              <a:buChar char="-"/>
            </a:pPr>
            <a:r>
              <a:rPr lang="en-AU" sz="2800" dirty="0"/>
              <a:t>Genetic data</a:t>
            </a:r>
          </a:p>
          <a:p>
            <a:pPr lvl="1">
              <a:buFontTx/>
              <a:buChar char="-"/>
            </a:pPr>
            <a:r>
              <a:rPr lang="en-AU" sz="2800" dirty="0"/>
              <a:t>Amino acids</a:t>
            </a:r>
          </a:p>
          <a:p>
            <a:pPr lvl="1">
              <a:buFontTx/>
              <a:buChar char="-"/>
            </a:pPr>
            <a:r>
              <a:rPr lang="en-AU" sz="2800" dirty="0"/>
              <a:t>Morphology</a:t>
            </a:r>
          </a:p>
          <a:p>
            <a:pPr>
              <a:buFontTx/>
              <a:buChar char="-"/>
            </a:pPr>
            <a:r>
              <a:rPr lang="en-AU" sz="2800" dirty="0"/>
              <a:t>Rooted or unrooted</a:t>
            </a:r>
          </a:p>
          <a:p>
            <a:pPr lvl="1">
              <a:buFontTx/>
              <a:buChar char="-"/>
            </a:pPr>
            <a:r>
              <a:rPr lang="en-AU" sz="2800" dirty="0"/>
              <a:t>outgroup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7D38CC-8849-5B35-63FE-37CEEDE2E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184" y="1779087"/>
            <a:ext cx="2376264" cy="427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06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I’m an ecologist…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Evolution is ecology</a:t>
            </a:r>
          </a:p>
          <a:p>
            <a:pPr lvl="1">
              <a:buFontTx/>
              <a:buChar char="-"/>
            </a:pPr>
            <a:r>
              <a:rPr lang="en-AU" sz="2800" dirty="0"/>
              <a:t>Over a longer time period</a:t>
            </a:r>
          </a:p>
          <a:p>
            <a:pPr lvl="1">
              <a:buFontTx/>
              <a:buChar char="-"/>
            </a:pPr>
            <a:r>
              <a:rPr lang="en-AU" sz="2800" dirty="0"/>
              <a:t>Answer questions that you cannot with classical ecological inquiry  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8" name="Picture 7" descr="A close-up of a lizard&#10;&#10;Description automatically generated">
            <a:extLst>
              <a:ext uri="{FF2B5EF4-FFF2-40B4-BE49-F238E27FC236}">
                <a16:creationId xmlns:a16="http://schemas.microsoft.com/office/drawing/2014/main" id="{0B79F741-FEBC-44DD-E2A0-A4D74665FD2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579720" flipH="1" flipV="1">
            <a:off x="6806146" y="647629"/>
            <a:ext cx="1577399" cy="2366099"/>
          </a:xfrm>
          <a:prstGeom prst="rect">
            <a:avLst/>
          </a:prstGeom>
        </p:spPr>
      </p:pic>
      <p:pic>
        <p:nvPicPr>
          <p:cNvPr id="10" name="Picture 9" descr="A close-up of a lizard&#10;&#10;Description automatically generated">
            <a:extLst>
              <a:ext uri="{FF2B5EF4-FFF2-40B4-BE49-F238E27FC236}">
                <a16:creationId xmlns:a16="http://schemas.microsoft.com/office/drawing/2014/main" id="{E5AD1B37-A8FB-956B-6138-27F4EA2AC00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42573">
            <a:off x="1385" y="4828979"/>
            <a:ext cx="2577357" cy="1719410"/>
          </a:xfrm>
          <a:prstGeom prst="rect">
            <a:avLst/>
          </a:prstGeom>
        </p:spPr>
      </p:pic>
      <p:pic>
        <p:nvPicPr>
          <p:cNvPr id="11" name="Picture 10" descr="A close-up of a lizard&#10;&#10;Description automatically generated">
            <a:extLst>
              <a:ext uri="{FF2B5EF4-FFF2-40B4-BE49-F238E27FC236}">
                <a16:creationId xmlns:a16="http://schemas.microsoft.com/office/drawing/2014/main" id="{DE7BF385-07B5-61B5-7479-45F1C65A02D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V="1">
            <a:off x="6146078" y="4797152"/>
            <a:ext cx="2795662" cy="186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54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Example: Fijian </a:t>
            </a:r>
            <a:r>
              <a:rPr kumimoji="0" lang="en-AU" sz="44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Lasioglossum</a:t>
            </a: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 bees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Describe new species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9" name="Picture 8" descr="A close up of a bee&#10;&#10;Description automatically generated">
            <a:extLst>
              <a:ext uri="{FF2B5EF4-FFF2-40B4-BE49-F238E27FC236}">
                <a16:creationId xmlns:a16="http://schemas.microsoft.com/office/drawing/2014/main" id="{B27E086A-C239-E1C5-8491-6CE0D457593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88233" y="2819603"/>
            <a:ext cx="3160567" cy="2016224"/>
          </a:xfrm>
          <a:prstGeom prst="rect">
            <a:avLst/>
          </a:prstGeom>
        </p:spPr>
      </p:pic>
      <p:pic>
        <p:nvPicPr>
          <p:cNvPr id="13" name="Picture 12" descr="A close up of a bee&#10;&#10;Description automatically generated">
            <a:extLst>
              <a:ext uri="{FF2B5EF4-FFF2-40B4-BE49-F238E27FC236}">
                <a16:creationId xmlns:a16="http://schemas.microsoft.com/office/drawing/2014/main" id="{29C6FEB1-C25D-D84D-E109-E2B32F744F2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4797152"/>
            <a:ext cx="3823593" cy="1734548"/>
          </a:xfrm>
          <a:prstGeom prst="rect">
            <a:avLst/>
          </a:prstGeom>
        </p:spPr>
      </p:pic>
      <p:pic>
        <p:nvPicPr>
          <p:cNvPr id="15" name="Picture 1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21E1887-F960-8EC1-4B17-22130084561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4521" y="1053182"/>
            <a:ext cx="3089479" cy="580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817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Example: Fijian </a:t>
            </a:r>
            <a:r>
              <a:rPr kumimoji="0" lang="en-AU" sz="44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Lasioglossum</a:t>
            </a: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 bees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Infer traits &amp; biogeography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5" name="Picture 4" descr="A close up of a bee&#10;&#10;Description automatically generated">
            <a:extLst>
              <a:ext uri="{FF2B5EF4-FFF2-40B4-BE49-F238E27FC236}">
                <a16:creationId xmlns:a16="http://schemas.microsoft.com/office/drawing/2014/main" id="{7DEE601C-1A4A-2D8D-8B8C-345E86BBA9D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88233" y="2819603"/>
            <a:ext cx="3160567" cy="2016224"/>
          </a:xfrm>
          <a:prstGeom prst="rect">
            <a:avLst/>
          </a:prstGeom>
        </p:spPr>
      </p:pic>
      <p:pic>
        <p:nvPicPr>
          <p:cNvPr id="8" name="Picture 7" descr="A close up of a bee&#10;&#10;Description automatically generated">
            <a:extLst>
              <a:ext uri="{FF2B5EF4-FFF2-40B4-BE49-F238E27FC236}">
                <a16:creationId xmlns:a16="http://schemas.microsoft.com/office/drawing/2014/main" id="{2C22CA92-8246-A633-12AF-1026A0DD82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4797152"/>
            <a:ext cx="3823593" cy="17345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2BEA82-6F96-3148-3769-97D5482E72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409" y="1658574"/>
            <a:ext cx="4082317" cy="4338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98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Example: Fijian </a:t>
            </a:r>
            <a:r>
              <a:rPr kumimoji="0" lang="en-AU" sz="44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Lasioglossum</a:t>
            </a: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 bees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Infer traits &amp; biogeography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5" name="Picture 4" descr="A close up of a bee&#10;&#10;Description automatically generated">
            <a:extLst>
              <a:ext uri="{FF2B5EF4-FFF2-40B4-BE49-F238E27FC236}">
                <a16:creationId xmlns:a16="http://schemas.microsoft.com/office/drawing/2014/main" id="{7DEE601C-1A4A-2D8D-8B8C-345E86BBA9D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07181" y="2601083"/>
            <a:ext cx="3160567" cy="2016224"/>
          </a:xfrm>
          <a:prstGeom prst="rect">
            <a:avLst/>
          </a:prstGeom>
        </p:spPr>
      </p:pic>
      <p:pic>
        <p:nvPicPr>
          <p:cNvPr id="8" name="Picture 7" descr="A close up of a bee&#10;&#10;Description automatically generated">
            <a:extLst>
              <a:ext uri="{FF2B5EF4-FFF2-40B4-BE49-F238E27FC236}">
                <a16:creationId xmlns:a16="http://schemas.microsoft.com/office/drawing/2014/main" id="{2C22CA92-8246-A633-12AF-1026A0DD82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4797152"/>
            <a:ext cx="3823593" cy="17345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A849E9-F27F-F3F1-4FEA-3E286C6A357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5275" y="2294476"/>
            <a:ext cx="4188725" cy="456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988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0871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Example: Fijian </a:t>
            </a:r>
            <a:r>
              <a:rPr kumimoji="0" lang="en-AU" sz="4400" b="0" i="1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Lasioglossum</a:t>
            </a:r>
            <a:r>
              <a:rPr kumimoji="0" lang="en-AU" sz="4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 bees</a:t>
            </a:r>
          </a:p>
        </p:txBody>
      </p:sp>
      <p:sp>
        <p:nvSpPr>
          <p:cNvPr id="2" name="AutoShape 2" descr="Illawarra Birders Publication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3" name="AutoShape 4" descr="Illawarra Birders Publication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5C046-5C3A-7CAE-AEAD-9E57BD112A93}"/>
              </a:ext>
            </a:extLst>
          </p:cNvPr>
          <p:cNvSpPr txBox="1"/>
          <p:nvPr/>
        </p:nvSpPr>
        <p:spPr>
          <a:xfrm>
            <a:off x="971600" y="1772816"/>
            <a:ext cx="5400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AU" sz="2800" dirty="0"/>
              <a:t> Infer demographic changes</a:t>
            </a:r>
          </a:p>
          <a:p>
            <a:endParaRPr lang="en-AU" sz="28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  <a:p>
            <a:pPr>
              <a:buFontTx/>
              <a:buChar char="-"/>
            </a:pPr>
            <a:endParaRPr lang="en-AU" sz="2000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8C77DC3E-FD01-263A-54FB-3C5C6C129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607" y="2385502"/>
            <a:ext cx="8362785" cy="4257695"/>
          </a:xfrm>
          <a:prstGeom prst="rect">
            <a:avLst/>
          </a:prstGeom>
        </p:spPr>
      </p:pic>
      <p:pic>
        <p:nvPicPr>
          <p:cNvPr id="9" name="Picture 8" descr="A close up of a bee&#10;&#10;Description automatically generated">
            <a:extLst>
              <a:ext uri="{FF2B5EF4-FFF2-40B4-BE49-F238E27FC236}">
                <a16:creationId xmlns:a16="http://schemas.microsoft.com/office/drawing/2014/main" id="{19F3061C-C8D2-4873-EE19-6BBB1D9D88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2075358" y="3284984"/>
            <a:ext cx="2323856" cy="1054202"/>
          </a:xfrm>
          <a:prstGeom prst="rect">
            <a:avLst/>
          </a:prstGeom>
        </p:spPr>
      </p:pic>
      <p:pic>
        <p:nvPicPr>
          <p:cNvPr id="10" name="Picture 9" descr="A close up of a bee&#10;&#10;Description automatically generated">
            <a:extLst>
              <a:ext uri="{FF2B5EF4-FFF2-40B4-BE49-F238E27FC236}">
                <a16:creationId xmlns:a16="http://schemas.microsoft.com/office/drawing/2014/main" id="{05C3D065-F406-131D-1D74-738FC2B92EE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04895" y="3284984"/>
            <a:ext cx="2323856" cy="105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030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hyloTemplate" id="{47EAE3C8-EEF7-B44B-AA90-67D3BA9F8622}" vid="{075996EB-0C29-FE42-AD65-7D372753E31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6639</TotalTime>
  <Words>1525</Words>
  <Application>Microsoft Office PowerPoint</Application>
  <PresentationFormat>On-screen Show (4:3)</PresentationFormat>
  <Paragraphs>276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Aptos</vt:lpstr>
      <vt:lpstr>Aptos Display</vt:lpstr>
      <vt:lpstr>Arial</vt:lpstr>
      <vt:lpstr>Calibri</vt:lpstr>
      <vt:lpstr>Times New Roman</vt:lpstr>
      <vt:lpstr>Office Theme</vt:lpstr>
      <vt:lpstr>1_Office Theme</vt:lpstr>
      <vt:lpstr>BIOL365: Marine and Terrestrial Ecology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Conservation Behaviour?</vt:lpstr>
      <vt:lpstr>Conservation Behaviour Framework</vt:lpstr>
      <vt:lpstr>Theme 1. Behaviour Based management</vt:lpstr>
      <vt:lpstr>Theme 2. Anthropogenic impacts on animal behaviour</vt:lpstr>
      <vt:lpstr>Theme 3. Behavioural indicators</vt:lpstr>
      <vt:lpstr>Conservation behaviour valuable for resolving Human-wildlife conflict</vt:lpstr>
      <vt:lpstr>A global example of conflict</vt:lpstr>
      <vt:lpstr>Some examples of local conflict</vt:lpstr>
      <vt:lpstr>Some examples of local conflict</vt:lpstr>
      <vt:lpstr>Some examples of local conflict</vt:lpstr>
      <vt:lpstr>What will you be doing?</vt:lpstr>
      <vt:lpstr>What is an elevator pitch ?</vt:lpstr>
      <vt:lpstr>What will we do in each prac class?</vt:lpstr>
      <vt:lpstr>Seminars in weeks 11 and 12</vt:lpstr>
      <vt:lpstr>Attendance</vt:lpstr>
      <vt:lpstr>Reasonable adjustments</vt:lpstr>
      <vt:lpstr>Communication during session</vt:lpstr>
      <vt:lpstr>Questions</vt:lpstr>
    </vt:vector>
  </TitlesOfParts>
  <Company>University of Wollongong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pbyrne</dc:creator>
  <cp:lastModifiedBy>Phillip Byrne</cp:lastModifiedBy>
  <cp:revision>754</cp:revision>
  <dcterms:created xsi:type="dcterms:W3CDTF">2011-05-31T01:37:10Z</dcterms:created>
  <dcterms:modified xsi:type="dcterms:W3CDTF">2024-07-25T02:26:43Z</dcterms:modified>
</cp:coreProperties>
</file>

<file path=docProps/thumbnail.jpeg>
</file>